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1327"/>
    <a:srgbClr val="33CC33"/>
    <a:srgbClr val="B6B6B6"/>
    <a:srgbClr val="99CCFF"/>
    <a:srgbClr val="0181B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48" y="-822"/>
      </p:cViewPr>
      <p:guideLst>
        <p:guide orient="horz" pos="2162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6855-8574-479A-B143-B497E252A04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6D727-53AA-4872-B7B5-DDC9DB1899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988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C1E40-CE88-47E5-ADD5-A82D183CA504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2EA22-DF62-404F-9D81-0C6E0DA21C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6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9076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8152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7228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630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5379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54453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63531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72607" algn="l" defTabSz="8181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6" y="2130441"/>
            <a:ext cx="8420099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3" y="3886204"/>
            <a:ext cx="6934201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9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8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7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6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5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54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63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72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7" y="274653"/>
            <a:ext cx="2228850" cy="5851526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8" y="274653"/>
            <a:ext cx="6521448" cy="5851526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15" y="4406908"/>
            <a:ext cx="8420099" cy="1362076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15" y="2906723"/>
            <a:ext cx="8420099" cy="150018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90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181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272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6363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0453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4544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8635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2726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1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5" y="1600206"/>
            <a:ext cx="4375151" cy="4525964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535123"/>
            <a:ext cx="4376871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3" y="2174878"/>
            <a:ext cx="4376871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21" y="1535123"/>
            <a:ext cx="4378590" cy="639762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9076" indent="0">
              <a:buNone/>
              <a:defRPr sz="1800" b="1"/>
            </a:lvl2pPr>
            <a:lvl3pPr marL="818152" indent="0">
              <a:buNone/>
              <a:defRPr sz="1800" b="1"/>
            </a:lvl3pPr>
            <a:lvl4pPr marL="1227228" indent="0">
              <a:buNone/>
              <a:defRPr sz="1500" b="1"/>
            </a:lvl4pPr>
            <a:lvl5pPr marL="1636303" indent="0">
              <a:buNone/>
              <a:defRPr sz="1500" b="1"/>
            </a:lvl5pPr>
            <a:lvl6pPr marL="2045379" indent="0">
              <a:buNone/>
              <a:defRPr sz="1500" b="1"/>
            </a:lvl6pPr>
            <a:lvl7pPr marL="2454453" indent="0">
              <a:buNone/>
              <a:defRPr sz="1500" b="1"/>
            </a:lvl7pPr>
            <a:lvl8pPr marL="2863531" indent="0">
              <a:buNone/>
              <a:defRPr sz="1500" b="1"/>
            </a:lvl8pPr>
            <a:lvl9pPr marL="3272607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21" y="2174878"/>
            <a:ext cx="4378590" cy="39512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16" y="273056"/>
            <a:ext cx="3259003" cy="11620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6" y="273062"/>
            <a:ext cx="5537729" cy="5853114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16" y="1435113"/>
            <a:ext cx="325900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9" y="4800611"/>
            <a:ext cx="5943600" cy="56674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9" y="612778"/>
            <a:ext cx="5943600" cy="4114800"/>
          </a:xfrm>
        </p:spPr>
        <p:txBody>
          <a:bodyPr/>
          <a:lstStyle>
            <a:lvl1pPr marL="0" indent="0">
              <a:buNone/>
              <a:defRPr sz="3000"/>
            </a:lvl1pPr>
            <a:lvl2pPr marL="409076" indent="0">
              <a:buNone/>
              <a:defRPr sz="2500"/>
            </a:lvl2pPr>
            <a:lvl3pPr marL="818152" indent="0">
              <a:buNone/>
              <a:defRPr sz="2100"/>
            </a:lvl3pPr>
            <a:lvl4pPr marL="1227228" indent="0">
              <a:buNone/>
              <a:defRPr sz="1800"/>
            </a:lvl4pPr>
            <a:lvl5pPr marL="1636303" indent="0">
              <a:buNone/>
              <a:defRPr sz="1800"/>
            </a:lvl5pPr>
            <a:lvl6pPr marL="2045379" indent="0">
              <a:buNone/>
              <a:defRPr sz="1800"/>
            </a:lvl6pPr>
            <a:lvl7pPr marL="2454453" indent="0">
              <a:buNone/>
              <a:defRPr sz="1800"/>
            </a:lvl7pPr>
            <a:lvl8pPr marL="2863531" indent="0">
              <a:buNone/>
              <a:defRPr sz="1800"/>
            </a:lvl8pPr>
            <a:lvl9pPr marL="3272607" indent="0">
              <a:buNone/>
              <a:defRPr sz="1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9" y="5367353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09076" indent="0">
              <a:buNone/>
              <a:defRPr sz="1100"/>
            </a:lvl2pPr>
            <a:lvl3pPr marL="818152" indent="0">
              <a:buNone/>
              <a:defRPr sz="900"/>
            </a:lvl3pPr>
            <a:lvl4pPr marL="1227228" indent="0">
              <a:buNone/>
              <a:defRPr sz="800"/>
            </a:lvl4pPr>
            <a:lvl5pPr marL="1636303" indent="0">
              <a:buNone/>
              <a:defRPr sz="800"/>
            </a:lvl5pPr>
            <a:lvl6pPr marL="2045379" indent="0">
              <a:buNone/>
              <a:defRPr sz="800"/>
            </a:lvl6pPr>
            <a:lvl7pPr marL="2454453" indent="0">
              <a:buNone/>
              <a:defRPr sz="800"/>
            </a:lvl7pPr>
            <a:lvl8pPr marL="2863531" indent="0">
              <a:buNone/>
              <a:defRPr sz="800"/>
            </a:lvl8pPr>
            <a:lvl9pPr marL="3272607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3" y="274642"/>
            <a:ext cx="8915400" cy="1143000"/>
          </a:xfrm>
          <a:prstGeom prst="rect">
            <a:avLst/>
          </a:prstGeom>
        </p:spPr>
        <p:txBody>
          <a:bodyPr vert="horz" lIns="81817" tIns="40907" rIns="81817" bIns="40907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3" y="1600206"/>
            <a:ext cx="8915400" cy="4525964"/>
          </a:xfrm>
          <a:prstGeom prst="rect">
            <a:avLst/>
          </a:prstGeom>
        </p:spPr>
        <p:txBody>
          <a:bodyPr vert="horz" lIns="81817" tIns="40907" rIns="81817" bIns="40907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1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97DF-2B95-4CBC-B3B5-8029E11633D6}" type="datetimeFigureOut">
              <a:rPr lang="pt-BR" smtClean="0"/>
              <a:pPr/>
              <a:t>23/10/2024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6" y="6356362"/>
            <a:ext cx="3136901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5" y="6356362"/>
            <a:ext cx="2311400" cy="365125"/>
          </a:xfrm>
          <a:prstGeom prst="rect">
            <a:avLst/>
          </a:prstGeom>
        </p:spPr>
        <p:txBody>
          <a:bodyPr vert="horz" lIns="81817" tIns="40907" rIns="81817" bIns="40907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C7179-D1C7-4545-B935-4177F87EA29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8152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803" indent="-306803" algn="l" defTabSz="818152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4749" indent="-255673" algn="l" defTabSz="818152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691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763" indent="-204537" algn="l" defTabSz="818152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842" indent="-204537" algn="l" defTabSz="818152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991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8996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8072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77143" indent="-204537" algn="l" defTabSz="818152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9076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18152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27228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3630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45379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54453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63531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607" algn="l" defTabSz="81815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738290" y="214290"/>
            <a:ext cx="5545838" cy="875138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r>
              <a:rPr lang="pt-BR" sz="1200" b="1" dirty="0">
                <a:latin typeface="+mj-lt"/>
              </a:rPr>
              <a:t>DIVISÃO DE ALIMENTAÇÃO ESCOLAR - MUNICÍPIO DE ASSIS – SP</a:t>
            </a:r>
          </a:p>
          <a:p>
            <a:r>
              <a:rPr lang="pt-BR" sz="1200" b="1" dirty="0">
                <a:latin typeface="+mj-lt"/>
              </a:rPr>
              <a:t>PROGRAMA NACIONAL DE ALIMENTAÇÃO ESCOLAR – PNAE</a:t>
            </a:r>
            <a:endParaRPr lang="pt-BR" sz="1200" dirty="0">
              <a:latin typeface="+mj-lt"/>
            </a:endParaRPr>
          </a:p>
          <a:p>
            <a:pPr>
              <a:lnSpc>
                <a:spcPct val="150000"/>
              </a:lnSpc>
            </a:pPr>
            <a:endParaRPr lang="pt-BR" sz="1100" dirty="0"/>
          </a:p>
          <a:p>
            <a:endParaRPr lang="pt-BR" sz="11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1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62603"/>
              </p:ext>
            </p:extLst>
          </p:nvPr>
        </p:nvGraphicFramePr>
        <p:xfrm>
          <a:off x="595282" y="1357298"/>
          <a:ext cx="8929750" cy="48224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0066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Segunda</a:t>
                      </a:r>
                    </a:p>
                    <a:p>
                      <a:pPr algn="ctr"/>
                      <a:r>
                        <a:rPr lang="pt-BR" sz="1500" dirty="0"/>
                        <a:t>28/10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Terça</a:t>
                      </a:r>
                    </a:p>
                    <a:p>
                      <a:pPr algn="ctr"/>
                      <a:r>
                        <a:rPr lang="pt-BR" sz="1500" dirty="0"/>
                        <a:t>29/10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Quarta</a:t>
                      </a:r>
                    </a:p>
                    <a:p>
                      <a:pPr algn="ctr"/>
                      <a:r>
                        <a:rPr lang="pt-BR" sz="1500" dirty="0"/>
                        <a:t>30/10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Quinta</a:t>
                      </a:r>
                    </a:p>
                    <a:p>
                      <a:pPr algn="ctr"/>
                      <a:r>
                        <a:rPr lang="pt-BR" sz="1500" dirty="0"/>
                        <a:t>31/10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dirty="0"/>
                        <a:t>Sexta</a:t>
                      </a:r>
                    </a:p>
                    <a:p>
                      <a:pPr algn="ctr"/>
                      <a:r>
                        <a:rPr lang="pt-BR" sz="1500" dirty="0"/>
                        <a:t>01/11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02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CAFÉ</a:t>
                      </a:r>
                      <a:r>
                        <a:rPr lang="pt-BR" sz="1400" b="1" baseline="0" dirty="0"/>
                        <a:t> DA MANHÃ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TIPO SEQUILHOS + LEITE INTEGRAL C/ CACAU ENRIQUECIDO C/ VITAMINAS E MINERAIS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MUSSARELA + LEITE INTEGRAL C/ CACAU ENRIQUECIDO C/ VITAMINAS E MINERAIS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BOLO DE CHOCOLATE PÃO DE MEL + BEBIDA CAPUCCINO ENRIQUECIDA C/ VITAMINAS E MINERAIS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MANTEIGA + LEITE INTEGRAL C/ CACAU ENRIQUECIDO C/ VITAMINAS E MINERAIS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680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ALMOÇO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endParaRPr lang="pt-BR" sz="1200" b="1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STROGONOFF DE CARNE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PURÊ DE BATATA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REPOLHO C/ CENOURA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COXINHA DA ASA REFOGADA C/ BATATA E CENOURA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SIMPLES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TOMATE C/ CEBOLA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OMELETE C/ MUSSARELA, ESPINAFRE E TOMATE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BETERRABA COZIDA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ALFACE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FEIJÃO BRANCO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FILÉ DE FRANGO EM TIRAS REFOGADO C/ SELETA DE LEGUMES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FAROFA DE ERVILHAS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SALADA DE COUVE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1136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 DA TARDE</a:t>
                      </a:r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PONTO FACULTATIVO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QUEIJO + BEBIDA TIPO IOGURTE MORANGO ENRIQUECIDA C/ VITAMINAS E MINERAIS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MOLHO DE FRANGO DESFIADO + SUCO DE UVA C/ MAÇA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ATUM + SUCO DE LARANJA</a:t>
                      </a:r>
                      <a:endParaRPr lang="pt-BR" sz="1200" i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FRANCÊS RECHEADO C/ MOLHO DE CARNE MOÍDA + SUCO DE LARANJA C/ ACEROLA</a:t>
                      </a:r>
                      <a:endParaRPr lang="pt-BR" sz="1200" i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6" y="142866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6" y="642932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6" y="1142996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6" y="214294"/>
            <a:ext cx="2571763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523844" y="6500834"/>
            <a:ext cx="7500990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200" b="1" dirty="0"/>
              <a:t>NUTRICIONISTA : EDUARDO PIMENTEL NICOLOSI  - CRN3:11161</a:t>
            </a:r>
            <a:endParaRPr lang="pt-BR" sz="1200" dirty="0"/>
          </a:p>
        </p:txBody>
      </p:sp>
      <p:sp>
        <p:nvSpPr>
          <p:cNvPr id="12" name="Retângulo 11"/>
          <p:cNvSpPr/>
          <p:nvPr/>
        </p:nvSpPr>
        <p:spPr>
          <a:xfrm>
            <a:off x="1752570" y="821716"/>
            <a:ext cx="1700239" cy="534986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ZONA URBANA</a:t>
            </a:r>
          </a:p>
          <a:p>
            <a:pPr algn="just"/>
            <a:endParaRPr lang="pt-BR" sz="1100" b="1" dirty="0">
              <a:latin typeface="+mj-lt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1738290" y="1071546"/>
            <a:ext cx="1928826" cy="281070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100" b="1" dirty="0">
                <a:latin typeface="+mj-lt"/>
              </a:rPr>
              <a:t>FAIXA ETÁRIA 04 a 17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605744" y="1064717"/>
            <a:ext cx="1755012" cy="296459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00" b="1" dirty="0">
                <a:latin typeface="+mj-lt"/>
              </a:rPr>
              <a:t>PERÍODO INTEGRAL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752568" y="627310"/>
            <a:ext cx="3629066" cy="573883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100" b="1" dirty="0">
                <a:latin typeface="+mj-lt"/>
              </a:rPr>
              <a:t>CARDÁPIO:  ENSINO INFANTIL E FUNDAMENTAL</a:t>
            </a:r>
          </a:p>
          <a:p>
            <a:pPr algn="just">
              <a:lnSpc>
                <a:spcPct val="150000"/>
              </a:lnSpc>
            </a:pPr>
            <a:endParaRPr lang="pt-BR" sz="1100" b="1" dirty="0">
              <a:latin typeface="+mj-lt"/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810388" y="6429396"/>
            <a:ext cx="3298089" cy="267279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>
            <a:defPPr>
              <a:defRPr lang="pt-BR"/>
            </a:defPPr>
            <a:lvl1pPr marL="0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9076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18152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7228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3630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45379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4453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63531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72607" algn="l" defTabSz="81815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00" b="1" dirty="0"/>
              <a:t>OBS. CARDÁPIO SUJEITO A ALTERAÇÃO</a:t>
            </a:r>
            <a:endParaRPr lang="pt-BR" sz="1200" dirty="0"/>
          </a:p>
        </p:txBody>
      </p:sp>
      <p:pic>
        <p:nvPicPr>
          <p:cNvPr id="17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 cstate="print">
            <a:lum bright="40000"/>
          </a:blip>
          <a:srcRect/>
          <a:stretch>
            <a:fillRect/>
          </a:stretch>
        </p:blipFill>
        <p:spPr bwMode="auto">
          <a:xfrm>
            <a:off x="1381100" y="5929330"/>
            <a:ext cx="1574154" cy="1118702"/>
          </a:xfrm>
          <a:prstGeom prst="rect">
            <a:avLst/>
          </a:prstGeom>
          <a:noFill/>
          <a:ln w="9525" cmpd="sng">
            <a:noFill/>
            <a:prstDash val="solid"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39148" y="142852"/>
          <a:ext cx="1194521" cy="1142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48" y="142852"/>
                        <a:ext cx="1194521" cy="11429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3517</TotalTime>
  <Words>296</Words>
  <Application>Microsoft Office PowerPoint</Application>
  <PresentationFormat>Papel A4 (210 x 297 mm)</PresentationFormat>
  <Paragraphs>85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426</cp:revision>
  <dcterms:created xsi:type="dcterms:W3CDTF">2021-09-24T12:11:45Z</dcterms:created>
  <dcterms:modified xsi:type="dcterms:W3CDTF">2024-10-23T16:00:47Z</dcterms:modified>
</cp:coreProperties>
</file>