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906000" cy="6858000" type="A4"/>
  <p:notesSz cx="9926638" cy="6797675"/>
  <p:defaultTextStyle>
    <a:defPPr>
      <a:defRPr lang="pt-BR"/>
    </a:defPPr>
    <a:lvl1pPr marL="0" algn="l" defTabSz="8181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09076" algn="l" defTabSz="8181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818152" algn="l" defTabSz="8181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227228" algn="l" defTabSz="8181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636303" algn="l" defTabSz="8181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045379" algn="l" defTabSz="8181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454453" algn="l" defTabSz="8181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2863531" algn="l" defTabSz="8181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272607" algn="l" defTabSz="8181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2">
          <p15:clr>
            <a:srgbClr val="A4A3A4"/>
          </p15:clr>
        </p15:guide>
        <p15:guide id="2" pos="312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1327"/>
    <a:srgbClr val="33CC33"/>
    <a:srgbClr val="B6B6B6"/>
    <a:srgbClr val="99CCFF"/>
    <a:srgbClr val="0181B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Estilo Escuro 2 - Ênfase 5/Ênfas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348" y="42"/>
      </p:cViewPr>
      <p:guideLst>
        <p:guide orient="horz" pos="2162"/>
        <p:guide pos="312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FF6855-8574-479A-B143-B497E252A046}" type="datetimeFigureOut">
              <a:rPr lang="pt-BR" smtClean="0"/>
              <a:pPr/>
              <a:t>05/11/2024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6D727-53AA-4872-B7B5-DDC9DB1899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39882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EC1E40-CE88-47E5-ADD5-A82D183CA504}" type="datetimeFigureOut">
              <a:rPr lang="pt-BR" smtClean="0"/>
              <a:pPr/>
              <a:t>05/11/2024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122613" y="509588"/>
            <a:ext cx="3681412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992188" y="3228975"/>
            <a:ext cx="7942262" cy="30591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F2EA22-DF62-404F-9D81-0C6E0DA21C8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161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181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09076" algn="l" defTabSz="8181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18152" algn="l" defTabSz="8181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27228" algn="l" defTabSz="8181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36303" algn="l" defTabSz="8181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45379" algn="l" defTabSz="8181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54453" algn="l" defTabSz="8181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63531" algn="l" defTabSz="8181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72607" algn="l" defTabSz="8181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122613" y="509588"/>
            <a:ext cx="3681412" cy="254952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2EA22-DF62-404F-9D81-0C6E0DA21C8C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6" y="2130441"/>
            <a:ext cx="8420099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3" y="3886204"/>
            <a:ext cx="6934201" cy="1752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09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81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72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363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45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54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63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726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97DF-2B95-4CBC-B3B5-8029E11633D6}" type="datetimeFigureOut">
              <a:rPr lang="pt-BR" smtClean="0"/>
              <a:pPr/>
              <a:t>05/11/2024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7179-D1C7-4545-B935-4177F87EA2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97DF-2B95-4CBC-B3B5-8029E11633D6}" type="datetimeFigureOut">
              <a:rPr lang="pt-BR" smtClean="0"/>
              <a:pPr/>
              <a:t>05/11/2024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7179-D1C7-4545-B935-4177F87EA2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181857" y="274653"/>
            <a:ext cx="2228850" cy="5851526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95308" y="274653"/>
            <a:ext cx="6521448" cy="5851526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97DF-2B95-4CBC-B3B5-8029E11633D6}" type="datetimeFigureOut">
              <a:rPr lang="pt-BR" smtClean="0"/>
              <a:pPr/>
              <a:t>05/11/2024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7179-D1C7-4545-B935-4177F87EA2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97DF-2B95-4CBC-B3B5-8029E11633D6}" type="datetimeFigureOut">
              <a:rPr lang="pt-BR" smtClean="0"/>
              <a:pPr/>
              <a:t>05/11/2024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7179-D1C7-4545-B935-4177F87EA2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15" y="4406908"/>
            <a:ext cx="8420099" cy="1362076"/>
          </a:xfrm>
        </p:spPr>
        <p:txBody>
          <a:bodyPr anchor="t"/>
          <a:lstStyle>
            <a:lvl1pPr algn="l">
              <a:defRPr sz="34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15" y="2906723"/>
            <a:ext cx="8420099" cy="1500185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090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181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2722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6363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0453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45445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28635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27260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97DF-2B95-4CBC-B3B5-8029E11633D6}" type="datetimeFigureOut">
              <a:rPr lang="pt-BR" smtClean="0"/>
              <a:pPr/>
              <a:t>05/11/2024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7179-D1C7-4545-B935-4177F87EA2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95301" y="1600206"/>
            <a:ext cx="4375151" cy="4525964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35555" y="1600206"/>
            <a:ext cx="4375151" cy="4525964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97DF-2B95-4CBC-B3B5-8029E11633D6}" type="datetimeFigureOut">
              <a:rPr lang="pt-BR" smtClean="0"/>
              <a:pPr/>
              <a:t>05/11/2024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7179-D1C7-4545-B935-4177F87EA2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3" y="1535123"/>
            <a:ext cx="4376871" cy="639762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9076" indent="0">
              <a:buNone/>
              <a:defRPr sz="1800" b="1"/>
            </a:lvl2pPr>
            <a:lvl3pPr marL="818152" indent="0">
              <a:buNone/>
              <a:defRPr sz="1800" b="1"/>
            </a:lvl3pPr>
            <a:lvl4pPr marL="1227228" indent="0">
              <a:buNone/>
              <a:defRPr sz="1500" b="1"/>
            </a:lvl4pPr>
            <a:lvl5pPr marL="1636303" indent="0">
              <a:buNone/>
              <a:defRPr sz="1500" b="1"/>
            </a:lvl5pPr>
            <a:lvl6pPr marL="2045379" indent="0">
              <a:buNone/>
              <a:defRPr sz="1500" b="1"/>
            </a:lvl6pPr>
            <a:lvl7pPr marL="2454453" indent="0">
              <a:buNone/>
              <a:defRPr sz="1500" b="1"/>
            </a:lvl7pPr>
            <a:lvl8pPr marL="2863531" indent="0">
              <a:buNone/>
              <a:defRPr sz="1500" b="1"/>
            </a:lvl8pPr>
            <a:lvl9pPr marL="3272607" indent="0">
              <a:buNone/>
              <a:defRPr sz="15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3" y="2174878"/>
            <a:ext cx="4376871" cy="395128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21" y="1535123"/>
            <a:ext cx="4378590" cy="639762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9076" indent="0">
              <a:buNone/>
              <a:defRPr sz="1800" b="1"/>
            </a:lvl2pPr>
            <a:lvl3pPr marL="818152" indent="0">
              <a:buNone/>
              <a:defRPr sz="1800" b="1"/>
            </a:lvl3pPr>
            <a:lvl4pPr marL="1227228" indent="0">
              <a:buNone/>
              <a:defRPr sz="1500" b="1"/>
            </a:lvl4pPr>
            <a:lvl5pPr marL="1636303" indent="0">
              <a:buNone/>
              <a:defRPr sz="1500" b="1"/>
            </a:lvl5pPr>
            <a:lvl6pPr marL="2045379" indent="0">
              <a:buNone/>
              <a:defRPr sz="1500" b="1"/>
            </a:lvl6pPr>
            <a:lvl7pPr marL="2454453" indent="0">
              <a:buNone/>
              <a:defRPr sz="1500" b="1"/>
            </a:lvl7pPr>
            <a:lvl8pPr marL="2863531" indent="0">
              <a:buNone/>
              <a:defRPr sz="1500" b="1"/>
            </a:lvl8pPr>
            <a:lvl9pPr marL="3272607" indent="0">
              <a:buNone/>
              <a:defRPr sz="15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21" y="2174878"/>
            <a:ext cx="4378590" cy="395128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97DF-2B95-4CBC-B3B5-8029E11633D6}" type="datetimeFigureOut">
              <a:rPr lang="pt-BR" smtClean="0"/>
              <a:pPr/>
              <a:t>05/11/2024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7179-D1C7-4545-B935-4177F87EA2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97DF-2B95-4CBC-B3B5-8029E11633D6}" type="datetimeFigureOut">
              <a:rPr lang="pt-BR" smtClean="0"/>
              <a:pPr/>
              <a:t>05/11/2024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7179-D1C7-4545-B935-4177F87EA2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97DF-2B95-4CBC-B3B5-8029E11633D6}" type="datetimeFigureOut">
              <a:rPr lang="pt-BR" smtClean="0"/>
              <a:pPr/>
              <a:t>05/11/2024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7179-D1C7-4545-B935-4177F87EA2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16" y="273056"/>
            <a:ext cx="3259003" cy="1162051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6" y="273062"/>
            <a:ext cx="5537729" cy="5853114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16" y="1435113"/>
            <a:ext cx="325900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09076" indent="0">
              <a:buNone/>
              <a:defRPr sz="1100"/>
            </a:lvl2pPr>
            <a:lvl3pPr marL="818152" indent="0">
              <a:buNone/>
              <a:defRPr sz="900"/>
            </a:lvl3pPr>
            <a:lvl4pPr marL="1227228" indent="0">
              <a:buNone/>
              <a:defRPr sz="800"/>
            </a:lvl4pPr>
            <a:lvl5pPr marL="1636303" indent="0">
              <a:buNone/>
              <a:defRPr sz="800"/>
            </a:lvl5pPr>
            <a:lvl6pPr marL="2045379" indent="0">
              <a:buNone/>
              <a:defRPr sz="800"/>
            </a:lvl6pPr>
            <a:lvl7pPr marL="2454453" indent="0">
              <a:buNone/>
              <a:defRPr sz="800"/>
            </a:lvl7pPr>
            <a:lvl8pPr marL="2863531" indent="0">
              <a:buNone/>
              <a:defRPr sz="800"/>
            </a:lvl8pPr>
            <a:lvl9pPr marL="3272607" indent="0">
              <a:buNone/>
              <a:defRPr sz="8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97DF-2B95-4CBC-B3B5-8029E11633D6}" type="datetimeFigureOut">
              <a:rPr lang="pt-BR" smtClean="0"/>
              <a:pPr/>
              <a:t>05/11/2024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7179-D1C7-4545-B935-4177F87EA2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9" y="4800611"/>
            <a:ext cx="5943600" cy="56674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9" y="612778"/>
            <a:ext cx="5943600" cy="4114800"/>
          </a:xfrm>
        </p:spPr>
        <p:txBody>
          <a:bodyPr/>
          <a:lstStyle>
            <a:lvl1pPr marL="0" indent="0">
              <a:buNone/>
              <a:defRPr sz="3000"/>
            </a:lvl1pPr>
            <a:lvl2pPr marL="409076" indent="0">
              <a:buNone/>
              <a:defRPr sz="2500"/>
            </a:lvl2pPr>
            <a:lvl3pPr marL="818152" indent="0">
              <a:buNone/>
              <a:defRPr sz="2100"/>
            </a:lvl3pPr>
            <a:lvl4pPr marL="1227228" indent="0">
              <a:buNone/>
              <a:defRPr sz="1800"/>
            </a:lvl4pPr>
            <a:lvl5pPr marL="1636303" indent="0">
              <a:buNone/>
              <a:defRPr sz="1800"/>
            </a:lvl5pPr>
            <a:lvl6pPr marL="2045379" indent="0">
              <a:buNone/>
              <a:defRPr sz="1800"/>
            </a:lvl6pPr>
            <a:lvl7pPr marL="2454453" indent="0">
              <a:buNone/>
              <a:defRPr sz="1800"/>
            </a:lvl7pPr>
            <a:lvl8pPr marL="2863531" indent="0">
              <a:buNone/>
              <a:defRPr sz="1800"/>
            </a:lvl8pPr>
            <a:lvl9pPr marL="3272607" indent="0">
              <a:buNone/>
              <a:defRPr sz="18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9" y="5367353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09076" indent="0">
              <a:buNone/>
              <a:defRPr sz="1100"/>
            </a:lvl2pPr>
            <a:lvl3pPr marL="818152" indent="0">
              <a:buNone/>
              <a:defRPr sz="900"/>
            </a:lvl3pPr>
            <a:lvl4pPr marL="1227228" indent="0">
              <a:buNone/>
              <a:defRPr sz="800"/>
            </a:lvl4pPr>
            <a:lvl5pPr marL="1636303" indent="0">
              <a:buNone/>
              <a:defRPr sz="800"/>
            </a:lvl5pPr>
            <a:lvl6pPr marL="2045379" indent="0">
              <a:buNone/>
              <a:defRPr sz="800"/>
            </a:lvl6pPr>
            <a:lvl7pPr marL="2454453" indent="0">
              <a:buNone/>
              <a:defRPr sz="800"/>
            </a:lvl7pPr>
            <a:lvl8pPr marL="2863531" indent="0">
              <a:buNone/>
              <a:defRPr sz="800"/>
            </a:lvl8pPr>
            <a:lvl9pPr marL="3272607" indent="0">
              <a:buNone/>
              <a:defRPr sz="8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97DF-2B95-4CBC-B3B5-8029E11633D6}" type="datetimeFigureOut">
              <a:rPr lang="pt-BR" smtClean="0"/>
              <a:pPr/>
              <a:t>05/11/2024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7179-D1C7-4545-B935-4177F87EA2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95303" y="274642"/>
            <a:ext cx="8915400" cy="1143000"/>
          </a:xfrm>
          <a:prstGeom prst="rect">
            <a:avLst/>
          </a:prstGeom>
        </p:spPr>
        <p:txBody>
          <a:bodyPr vert="horz" lIns="81817" tIns="40907" rIns="81817" bIns="40907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3" y="1600206"/>
            <a:ext cx="8915400" cy="4525964"/>
          </a:xfrm>
          <a:prstGeom prst="rect">
            <a:avLst/>
          </a:prstGeom>
        </p:spPr>
        <p:txBody>
          <a:bodyPr vert="horz" lIns="81817" tIns="40907" rIns="81817" bIns="40907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95301" y="6356362"/>
            <a:ext cx="2311400" cy="365125"/>
          </a:xfrm>
          <a:prstGeom prst="rect">
            <a:avLst/>
          </a:prstGeom>
        </p:spPr>
        <p:txBody>
          <a:bodyPr vert="horz" lIns="81817" tIns="40907" rIns="81817" bIns="40907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C97DF-2B95-4CBC-B3B5-8029E11633D6}" type="datetimeFigureOut">
              <a:rPr lang="pt-BR" smtClean="0"/>
              <a:pPr/>
              <a:t>05/11/2024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384556" y="6356362"/>
            <a:ext cx="3136901" cy="365125"/>
          </a:xfrm>
          <a:prstGeom prst="rect">
            <a:avLst/>
          </a:prstGeom>
        </p:spPr>
        <p:txBody>
          <a:bodyPr vert="horz" lIns="81817" tIns="40907" rIns="81817" bIns="40907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099305" y="6356362"/>
            <a:ext cx="2311400" cy="365125"/>
          </a:xfrm>
          <a:prstGeom prst="rect">
            <a:avLst/>
          </a:prstGeom>
        </p:spPr>
        <p:txBody>
          <a:bodyPr vert="horz" lIns="81817" tIns="40907" rIns="81817" bIns="40907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C7179-D1C7-4545-B935-4177F87EA2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18152" rtl="0" eaLnBrk="1" latinLnBrk="0" hangingPunct="1">
        <a:spcBef>
          <a:spcPct val="0"/>
        </a:spcBef>
        <a:buNone/>
        <a:defRPr sz="3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6803" indent="-306803" algn="l" defTabSz="818152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64749" indent="-255673" algn="l" defTabSz="818152" rtl="0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691" indent="-204537" algn="l" defTabSz="81815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431763" indent="-204537" algn="l" defTabSz="818152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40842" indent="-204537" algn="l" defTabSz="818152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49916" indent="-204537" algn="l" defTabSz="818152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58996" indent="-204537" algn="l" defTabSz="818152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68072" indent="-204537" algn="l" defTabSz="818152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77143" indent="-204537" algn="l" defTabSz="818152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8181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09076" algn="l" defTabSz="8181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18152" algn="l" defTabSz="8181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27228" algn="l" defTabSz="8181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36303" algn="l" defTabSz="8181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45379" algn="l" defTabSz="8181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54453" algn="l" defTabSz="8181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63531" algn="l" defTabSz="8181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272607" algn="l" defTabSz="8181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738290" y="214290"/>
            <a:ext cx="5545838" cy="875138"/>
          </a:xfrm>
          <a:prstGeom prst="rect">
            <a:avLst/>
          </a:prstGeom>
          <a:noFill/>
        </p:spPr>
        <p:txBody>
          <a:bodyPr wrap="square" lIns="81817" tIns="40907" rIns="81817" bIns="40907" rtlCol="0">
            <a:spAutoFit/>
          </a:bodyPr>
          <a:lstStyle/>
          <a:p>
            <a:r>
              <a:rPr lang="pt-BR" sz="1200" b="1" dirty="0">
                <a:latin typeface="+mj-lt"/>
              </a:rPr>
              <a:t>DIVISÃO DE ALIMENTAÇÃO ESCOLAR - MUNICÍPIO DE ASSIS – SP</a:t>
            </a:r>
          </a:p>
          <a:p>
            <a:r>
              <a:rPr lang="pt-BR" sz="1200" b="1" dirty="0">
                <a:latin typeface="+mj-lt"/>
              </a:rPr>
              <a:t>PROGRAMA NACIONAL DE ALIMENTAÇÃO ESCOLAR – PNAE</a:t>
            </a:r>
            <a:endParaRPr lang="pt-BR" sz="1200" dirty="0">
              <a:latin typeface="+mj-lt"/>
            </a:endParaRPr>
          </a:p>
          <a:p>
            <a:pPr>
              <a:lnSpc>
                <a:spcPct val="150000"/>
              </a:lnSpc>
            </a:pPr>
            <a:endParaRPr lang="pt-BR" sz="1100" dirty="0"/>
          </a:p>
          <a:p>
            <a:endParaRPr lang="pt-BR" sz="1100" dirty="0"/>
          </a:p>
        </p:txBody>
      </p:sp>
      <p:pic>
        <p:nvPicPr>
          <p:cNvPr id="2053" name="Picture 5" descr="Assis-SP - Região 0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3850" y="214297"/>
            <a:ext cx="1010821" cy="1036744"/>
          </a:xfrm>
          <a:prstGeom prst="rect">
            <a:avLst/>
          </a:prstGeom>
          <a:noFill/>
        </p:spPr>
      </p:pic>
      <p:graphicFrame>
        <p:nvGraphicFramePr>
          <p:cNvPr id="19" name="Tabe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230844"/>
              </p:ext>
            </p:extLst>
          </p:nvPr>
        </p:nvGraphicFramePr>
        <p:xfrm>
          <a:off x="595282" y="1357298"/>
          <a:ext cx="8929750" cy="482247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286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4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0066"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dirty="0"/>
                        <a:t>Segunda</a:t>
                      </a:r>
                    </a:p>
                    <a:p>
                      <a:pPr algn="ctr"/>
                      <a:r>
                        <a:rPr lang="pt-BR" sz="1500" dirty="0"/>
                        <a:t>11/11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dirty="0"/>
                        <a:t>Terça</a:t>
                      </a:r>
                    </a:p>
                    <a:p>
                      <a:pPr algn="ctr"/>
                      <a:r>
                        <a:rPr lang="pt-BR" sz="1500" dirty="0"/>
                        <a:t>12/11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dirty="0"/>
                        <a:t>Quarta</a:t>
                      </a:r>
                    </a:p>
                    <a:p>
                      <a:pPr algn="ctr"/>
                      <a:r>
                        <a:rPr lang="pt-BR" sz="1500" dirty="0"/>
                        <a:t>13/11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dirty="0"/>
                        <a:t>Quinta</a:t>
                      </a:r>
                    </a:p>
                    <a:p>
                      <a:pPr algn="ctr"/>
                      <a:r>
                        <a:rPr lang="pt-BR" sz="1500" dirty="0"/>
                        <a:t>14/11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dirty="0"/>
                        <a:t>Sexta</a:t>
                      </a:r>
                    </a:p>
                    <a:p>
                      <a:pPr algn="ctr"/>
                      <a:r>
                        <a:rPr lang="pt-BR" sz="1500" dirty="0"/>
                        <a:t>15/11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3024">
                <a:tc>
                  <a:txBody>
                    <a:bodyPr/>
                    <a:lstStyle/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r>
                        <a:rPr lang="pt-BR" sz="1400" b="1" dirty="0"/>
                        <a:t>CAFÉ</a:t>
                      </a:r>
                      <a:r>
                        <a:rPr lang="pt-BR" sz="1400" b="1" baseline="0" dirty="0"/>
                        <a:t> DA MANHÃ</a:t>
                      </a:r>
                      <a:endParaRPr lang="pt-BR" sz="14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19200" algn="l"/>
                        </a:tabLst>
                      </a:pPr>
                      <a:r>
                        <a:rPr lang="pt-BR" sz="1200" b="1" dirty="0">
                          <a:effectLst/>
                          <a:latin typeface="+mn-lt"/>
                          <a:ea typeface="Times New Roman" panose="02020603050405020304" pitchFamily="18" charset="0"/>
                          <a:cs typeface="Architect"/>
                        </a:rPr>
                        <a:t>BISCOITO SALGADO INTEGRAL + BEBIDA CAPUCCINO ENRIQUECIDA C/ VITAMINAS E MINERAIS</a:t>
                      </a:r>
                      <a:endParaRPr lang="pt-BR" sz="1200" dirty="0">
                        <a:effectLst/>
                        <a:latin typeface="+mn-lt"/>
                        <a:ea typeface="Times New Roman" panose="02020603050405020304" pitchFamily="18" charset="0"/>
                        <a:cs typeface="Architect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19200" algn="l"/>
                        </a:tabLst>
                      </a:pPr>
                      <a:r>
                        <a:rPr lang="pt-BR" sz="1200" b="1" dirty="0">
                          <a:effectLst/>
                          <a:latin typeface="+mn-lt"/>
                          <a:ea typeface="Times New Roman" panose="02020603050405020304" pitchFamily="18" charset="0"/>
                          <a:cs typeface="Architect"/>
                        </a:rPr>
                        <a:t> </a:t>
                      </a:r>
                      <a:endParaRPr lang="pt-BR" sz="1200" dirty="0">
                        <a:effectLst/>
                        <a:latin typeface="+mn-l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+mn-lt"/>
                          <a:ea typeface="Times New Roman" panose="02020603050405020304" pitchFamily="18" charset="0"/>
                          <a:cs typeface="Architect"/>
                        </a:rPr>
                        <a:t>PÃO DE LEITE RECHEADO C/ MUSSARELA + LEITE INTEGRAL C/ CACAU EM PÓ ENRIQUECIDO C/ VITAMINAS E MINERAIS</a:t>
                      </a:r>
                      <a:endParaRPr lang="pt-BR" sz="1200" dirty="0">
                        <a:effectLst/>
                        <a:latin typeface="+mn-l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  <a:ea typeface="Times New Roman" panose="02020603050405020304" pitchFamily="18" charset="0"/>
                          <a:cs typeface="Architect"/>
                        </a:rPr>
                        <a:t>BOLO DE CHOCOLATE + LEITE INTEGRAL C/ CACAU EM PÓ ENRIQUECIDO C/ VITAMINAS E MINERAIS </a:t>
                      </a:r>
                      <a:endParaRPr lang="pt-BR" sz="1200">
                        <a:effectLst/>
                        <a:latin typeface="+mn-l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+mn-lt"/>
                          <a:ea typeface="Times New Roman" panose="02020603050405020304" pitchFamily="18" charset="0"/>
                          <a:cs typeface="Architect"/>
                        </a:rPr>
                        <a:t>PÃO DE LEITE RECHEADO C/ MANTEIGA + LEITE INTEGRAL C/ CACAU EM PÓ ENRIQUECIDO C/ VITAMINAS</a:t>
                      </a:r>
                      <a:endParaRPr lang="pt-BR" sz="1200" dirty="0">
                        <a:effectLst/>
                        <a:latin typeface="+mn-l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19200" algn="l"/>
                        </a:tabLst>
                      </a:pPr>
                      <a:r>
                        <a:rPr lang="pt-BR" sz="1200" b="1" dirty="0">
                          <a:effectLst/>
                          <a:latin typeface="+mn-lt"/>
                          <a:ea typeface="Times New Roman" panose="02020603050405020304" pitchFamily="18" charset="0"/>
                          <a:cs typeface="Architect"/>
                        </a:rPr>
                        <a:t> </a:t>
                      </a:r>
                      <a:endParaRPr lang="pt-BR" sz="1200" dirty="0">
                        <a:effectLst/>
                        <a:latin typeface="+mn-lt"/>
                        <a:ea typeface="Times New Roman" panose="02020603050405020304" pitchFamily="18" charset="0"/>
                        <a:cs typeface="Architect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19200" algn="l"/>
                        </a:tabLst>
                      </a:pPr>
                      <a:r>
                        <a:rPr lang="pt-BR" sz="1200" b="1" dirty="0">
                          <a:effectLst/>
                          <a:latin typeface="+mn-lt"/>
                          <a:ea typeface="Times New Roman" panose="02020603050405020304" pitchFamily="18" charset="0"/>
                          <a:cs typeface="Architect"/>
                        </a:rPr>
                        <a:t> </a:t>
                      </a:r>
                      <a:endParaRPr lang="pt-BR" sz="1200" dirty="0">
                        <a:effectLst/>
                        <a:latin typeface="+mn-lt"/>
                        <a:ea typeface="Times New Roman" panose="02020603050405020304" pitchFamily="18" charset="0"/>
                        <a:cs typeface="Architect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19200" algn="l"/>
                        </a:tabLst>
                      </a:pPr>
                      <a:r>
                        <a:rPr lang="pt-BR" sz="1200" b="1" dirty="0">
                          <a:effectLst/>
                          <a:latin typeface="+mn-lt"/>
                          <a:ea typeface="Times New Roman" panose="02020603050405020304" pitchFamily="18" charset="0"/>
                          <a:cs typeface="Architect"/>
                        </a:rPr>
                        <a:t>FERIADO NACIONAL</a:t>
                      </a:r>
                      <a:endParaRPr lang="pt-BR" sz="1200" dirty="0">
                        <a:effectLst/>
                        <a:latin typeface="+mn-l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79680">
                <a:tc>
                  <a:txBody>
                    <a:bodyPr/>
                    <a:lstStyle/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r>
                        <a:rPr lang="pt-BR" sz="1400" b="1" dirty="0"/>
                        <a:t>ALMOÇO</a:t>
                      </a: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ARROZ BRANCO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FEIJÃO COMUM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FILÉ DE COXA E SOBRECOXA EM CUBOS REFOGADO C/ BATATA E CENOURA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FAROFA DE COUVE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SALADA DE TOMATE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ARROZ BRANCO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FEIJÃO COMUM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ALMÔNDEGAS BOVINA AO MOLHO C/ TOMATE, ABOBRINHA, CEBOLA E CHEIRO VERDE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POLENTA SIMPLES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SALADA DE REPOLHO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MACARRÃO AO SUGO (MOLHO DE TOMATE)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COXINHA DA ASA ASSADA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ABOBRINHA REFOGADA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SALADA DE PEPINO C/ TOMATE CEREJA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ARROZ BRANCO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FEIJÃO COMUM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OMELETE C/ ESPINAFRE, MUSSARELA E TOMATE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CREME DE MILHO VERDE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SALADA DE ALFACE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FERIADO NACIONAL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1136">
                <a:tc>
                  <a:txBody>
                    <a:bodyPr/>
                    <a:lstStyle/>
                    <a:p>
                      <a:pPr algn="ctr"/>
                      <a:endParaRPr lang="pt-BR" sz="1100" b="1" dirty="0"/>
                    </a:p>
                    <a:p>
                      <a:pPr algn="ctr"/>
                      <a:r>
                        <a:rPr lang="pt-BR" sz="1400" b="1" dirty="0"/>
                        <a:t>LANCHE DA TARDE</a:t>
                      </a: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  <a:ea typeface="Times New Roman" panose="02020603050405020304" pitchFamily="18" charset="0"/>
                          <a:cs typeface="Architect"/>
                        </a:rPr>
                        <a:t>PÃO DE LEITE RECHEADO C/ MOLHO DE FRANGO DESFIADO + SUCO DE LARANJA C/ MAÇÃ </a:t>
                      </a:r>
                      <a:endParaRPr lang="pt-BR" sz="1200">
                        <a:effectLst/>
                        <a:latin typeface="+mn-l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  <a:ea typeface="Times New Roman" panose="02020603050405020304" pitchFamily="18" charset="0"/>
                          <a:cs typeface="Architect"/>
                        </a:rPr>
                        <a:t>PÃO DE QUEIJO + BEBIDA IOGURTE SALADA DE FRUTAS ENRIQUECIDA C/ VITAMINAS E MINERAIS</a:t>
                      </a:r>
                      <a:endParaRPr lang="pt-BR" sz="1200">
                        <a:effectLst/>
                        <a:latin typeface="+mn-l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19200" algn="l"/>
                        </a:tabLst>
                      </a:pPr>
                      <a:r>
                        <a:rPr lang="pt-BR" sz="1200" b="1">
                          <a:effectLst/>
                          <a:latin typeface="+mn-lt"/>
                          <a:ea typeface="Times New Roman" panose="02020603050405020304" pitchFamily="18" charset="0"/>
                          <a:cs typeface="Architect"/>
                        </a:rPr>
                        <a:t>PÃO DE LEITE RECHEADO C/ PATÊ DE ATUM + SUCO DE LARANJA C/ ACEROLA</a:t>
                      </a:r>
                      <a:endParaRPr lang="pt-BR" sz="1200">
                        <a:effectLst/>
                        <a:latin typeface="+mn-l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  <a:ea typeface="Times New Roman" panose="02020603050405020304" pitchFamily="18" charset="0"/>
                          <a:cs typeface="Architect"/>
                        </a:rPr>
                        <a:t>PÃO FRANCÊS RECHEADO C/ MOLHO DE CARNE MOÍDA + SUCO DE UVA C/ MAÇA </a:t>
                      </a:r>
                      <a:endParaRPr lang="pt-BR" sz="1200">
                        <a:effectLst/>
                        <a:latin typeface="+mn-l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+mn-lt"/>
                          <a:ea typeface="Times New Roman" panose="02020603050405020304" pitchFamily="18" charset="0"/>
                          <a:cs typeface="Architect"/>
                        </a:rPr>
                        <a:t> </a:t>
                      </a:r>
                      <a:endParaRPr lang="pt-BR" sz="1200" dirty="0">
                        <a:effectLst/>
                        <a:latin typeface="+mn-lt"/>
                        <a:ea typeface="Times New Roman" panose="02020603050405020304" pitchFamily="18" charset="0"/>
                        <a:cs typeface="Architec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+mn-lt"/>
                          <a:ea typeface="Times New Roman" panose="02020603050405020304" pitchFamily="18" charset="0"/>
                          <a:cs typeface="Architect"/>
                        </a:rPr>
                        <a:t> </a:t>
                      </a:r>
                      <a:endParaRPr lang="pt-BR" sz="1200" dirty="0">
                        <a:effectLst/>
                        <a:latin typeface="+mn-lt"/>
                        <a:ea typeface="Times New Roman" panose="02020603050405020304" pitchFamily="18" charset="0"/>
                        <a:cs typeface="Architec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+mn-lt"/>
                          <a:ea typeface="Times New Roman" panose="02020603050405020304" pitchFamily="18" charset="0"/>
                          <a:cs typeface="Architect"/>
                        </a:rPr>
                        <a:t>FERIADO NACIONAL</a:t>
                      </a:r>
                      <a:endParaRPr lang="pt-BR" sz="1200" dirty="0">
                        <a:effectLst/>
                        <a:latin typeface="+mn-l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" name="Retângulo 20"/>
          <p:cNvSpPr/>
          <p:nvPr/>
        </p:nvSpPr>
        <p:spPr>
          <a:xfrm>
            <a:off x="-1238286" y="142866"/>
            <a:ext cx="464346" cy="35719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2" name="Retângulo 21"/>
          <p:cNvSpPr/>
          <p:nvPr/>
        </p:nvSpPr>
        <p:spPr>
          <a:xfrm>
            <a:off x="-1238286" y="642932"/>
            <a:ext cx="464346" cy="35719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3" name="Retângulo 22"/>
          <p:cNvSpPr/>
          <p:nvPr/>
        </p:nvSpPr>
        <p:spPr>
          <a:xfrm>
            <a:off x="-1238286" y="1142996"/>
            <a:ext cx="464346" cy="3571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4" name="Retângulo 23"/>
          <p:cNvSpPr/>
          <p:nvPr/>
        </p:nvSpPr>
        <p:spPr>
          <a:xfrm>
            <a:off x="5595946" y="214294"/>
            <a:ext cx="2571763" cy="106749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pPr algn="ctr"/>
            <a:r>
              <a:rPr lang="pt-BR" sz="2700" b="1" dirty="0">
                <a:solidFill>
                  <a:srgbClr val="011327"/>
                </a:solidFill>
              </a:rPr>
              <a:t>Mês de </a:t>
            </a:r>
          </a:p>
          <a:p>
            <a:pPr algn="ctr"/>
            <a:r>
              <a:rPr lang="pt-BR" sz="3700" b="1">
                <a:solidFill>
                  <a:srgbClr val="011327"/>
                </a:solidFill>
              </a:rPr>
              <a:t>NOVEMBRO</a:t>
            </a:r>
            <a:endParaRPr lang="pt-BR" sz="3700" dirty="0">
              <a:solidFill>
                <a:srgbClr val="011327"/>
              </a:solidFill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523844" y="6500834"/>
            <a:ext cx="7500990" cy="267279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200" b="1" dirty="0"/>
              <a:t>NUTRICIONISTA : EDUARDO PIMENTEL NICOLOSI  - CRN3:11161</a:t>
            </a:r>
            <a:endParaRPr lang="pt-BR" sz="1200" dirty="0"/>
          </a:p>
        </p:txBody>
      </p:sp>
      <p:sp>
        <p:nvSpPr>
          <p:cNvPr id="12" name="Retângulo 11"/>
          <p:cNvSpPr/>
          <p:nvPr/>
        </p:nvSpPr>
        <p:spPr>
          <a:xfrm>
            <a:off x="1752570" y="821716"/>
            <a:ext cx="1700239" cy="534986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100" b="1" dirty="0">
                <a:latin typeface="+mj-lt"/>
              </a:rPr>
              <a:t>ZONA URBANA</a:t>
            </a:r>
          </a:p>
          <a:p>
            <a:pPr algn="just"/>
            <a:endParaRPr lang="pt-BR" sz="1100" b="1" dirty="0">
              <a:latin typeface="+mj-lt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1738290" y="1071546"/>
            <a:ext cx="1928826" cy="281070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100" b="1" dirty="0">
                <a:latin typeface="+mj-lt"/>
              </a:rPr>
              <a:t>FAIXA ETÁRIA 04 a 17 anos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3605744" y="1064717"/>
            <a:ext cx="1755012" cy="296459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00" b="1" dirty="0">
                <a:latin typeface="+mj-lt"/>
              </a:rPr>
              <a:t>PERÍODO INTEGRAL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1752568" y="627310"/>
            <a:ext cx="3629066" cy="573883"/>
          </a:xfrm>
          <a:prstGeom prst="rect">
            <a:avLst/>
          </a:prstGeom>
        </p:spPr>
        <p:txBody>
          <a:bodyPr wrap="square" lIns="91383" tIns="45692" rIns="91383" bIns="45692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100" b="1" dirty="0">
                <a:latin typeface="+mj-lt"/>
              </a:rPr>
              <a:t>CARDÁPIO:  ENSINO INFANTIL E FUNDAMENTAL</a:t>
            </a:r>
          </a:p>
          <a:p>
            <a:pPr algn="just">
              <a:lnSpc>
                <a:spcPct val="150000"/>
              </a:lnSpc>
            </a:pPr>
            <a:endParaRPr lang="pt-BR" sz="1100" b="1" dirty="0">
              <a:latin typeface="+mj-lt"/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6810388" y="6429396"/>
            <a:ext cx="3298089" cy="267279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>
            <a:defPPr>
              <a:defRPr lang="pt-BR"/>
            </a:defPPr>
            <a:lvl1pPr marL="0" algn="l" defTabSz="81815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9076" algn="l" defTabSz="81815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8152" algn="l" defTabSz="81815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27228" algn="l" defTabSz="81815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36303" algn="l" defTabSz="81815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5379" algn="l" defTabSz="81815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4453" algn="l" defTabSz="81815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63531" algn="l" defTabSz="81815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72607" algn="l" defTabSz="81815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200" b="1" dirty="0"/>
              <a:t>OBS. CARDÁPIO SUJEITO A ALTERAÇÃO</a:t>
            </a:r>
            <a:endParaRPr lang="pt-BR" sz="1200" dirty="0"/>
          </a:p>
        </p:txBody>
      </p:sp>
      <p:pic>
        <p:nvPicPr>
          <p:cNvPr id="17" name="Picture 2" descr="C:\Users\Cozinha\Downloads\assinatura-removebg-preview.png"/>
          <p:cNvPicPr>
            <a:picLocks noChangeAspect="1" noChangeArrowheads="1"/>
          </p:cNvPicPr>
          <p:nvPr/>
        </p:nvPicPr>
        <p:blipFill>
          <a:blip r:embed="rId5" cstate="print">
            <a:lum bright="40000"/>
          </a:blip>
          <a:srcRect/>
          <a:stretch>
            <a:fillRect/>
          </a:stretch>
        </p:blipFill>
        <p:spPr bwMode="auto">
          <a:xfrm>
            <a:off x="1381100" y="5929330"/>
            <a:ext cx="1574154" cy="1118702"/>
          </a:xfrm>
          <a:prstGeom prst="rect">
            <a:avLst/>
          </a:prstGeom>
          <a:noFill/>
          <a:ln w="9525" cmpd="sng">
            <a:noFill/>
            <a:prstDash val="solid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</p:pic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8239148" y="142852"/>
          <a:ext cx="1194521" cy="11429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r:id="rId6" imgW="6373115" imgH="6190476" progId="">
                  <p:embed/>
                </p:oleObj>
              </mc:Choice>
              <mc:Fallback>
                <p:oleObj r:id="rId6" imgW="6373115" imgH="6190476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9148" y="142852"/>
                        <a:ext cx="1194521" cy="11429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3521</TotalTime>
  <Words>313</Words>
  <Application>Microsoft Office PowerPoint</Application>
  <PresentationFormat>Papel A4 (210 x 297 mm)</PresentationFormat>
  <Paragraphs>84</Paragraphs>
  <Slides>1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0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Architect</vt:lpstr>
      <vt:lpstr>Arial</vt:lpstr>
      <vt:lpstr>Calibri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Cozinha</dc:creator>
  <cp:lastModifiedBy>User</cp:lastModifiedBy>
  <cp:revision>428</cp:revision>
  <dcterms:created xsi:type="dcterms:W3CDTF">2021-09-24T12:11:45Z</dcterms:created>
  <dcterms:modified xsi:type="dcterms:W3CDTF">2024-11-05T16:02:49Z</dcterms:modified>
</cp:coreProperties>
</file>