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47" autoAdjust="0"/>
    <p:restoredTop sz="94660"/>
  </p:normalViewPr>
  <p:slideViewPr>
    <p:cSldViewPr>
      <p:cViewPr>
        <p:scale>
          <a:sx n="100" d="100"/>
          <a:sy n="100" d="100"/>
        </p:scale>
        <p:origin x="852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7C602-2DB7-487B-9781-725C009E3C1F}" type="datetimeFigureOut">
              <a:rPr lang="pt-BR" smtClean="0"/>
              <a:pPr/>
              <a:t>08/08/2024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8450BC-B538-48C7-B41F-30054E0FA9C6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9005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1" dirty="0">
                <a:solidFill>
                  <a:schemeClr val="bg1"/>
                </a:solidFill>
              </a:rPr>
              <a:t>OBS. CARDÁPIO SUJEITO A ALTERAÇÃO</a:t>
            </a:r>
            <a:endParaRPr lang="pt-BR" sz="1200" dirty="0">
              <a:solidFill>
                <a:schemeClr val="bg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08/08/2024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08/08/2024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08/08/2024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08/08/2024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08/08/2024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08/08/2024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08/08/2024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08/08/2024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08/08/2024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08/08/2024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08/08/2024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42582-BB68-4BDB-9A7E-55DFB20598D6}" type="datetimeFigureOut">
              <a:rPr lang="pt-BR" smtClean="0"/>
              <a:pPr/>
              <a:t>08/08/2024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309662" y="107974"/>
            <a:ext cx="5545838" cy="713555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000" b="1" dirty="0">
                <a:latin typeface="+mj-lt"/>
              </a:rPr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000" b="1" dirty="0">
                <a:latin typeface="+mj-lt"/>
              </a:rPr>
              <a:t>PROGRAMA NACIONAL DE ALIMENTAÇÃO ESCOLAR – PNAE</a:t>
            </a:r>
            <a:endParaRPr lang="pt-BR" sz="1000" dirty="0">
              <a:latin typeface="+mj-lt"/>
            </a:endParaRPr>
          </a:p>
          <a:p>
            <a:endParaRPr lang="pt-BR" sz="11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45" y="142852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348274"/>
              </p:ext>
            </p:extLst>
          </p:nvPr>
        </p:nvGraphicFramePr>
        <p:xfrm>
          <a:off x="164163" y="1321593"/>
          <a:ext cx="9579667" cy="46415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80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7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05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83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9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35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1223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/>
                        <a:t>Segunda</a:t>
                      </a:r>
                    </a:p>
                    <a:p>
                      <a:pPr algn="ctr"/>
                      <a:r>
                        <a:rPr lang="pt-BR" sz="1200" dirty="0"/>
                        <a:t>12/08</a:t>
                      </a:r>
                      <a:endParaRPr lang="pt-BR" sz="12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/>
                        <a:t>Terça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/>
                        <a:t>13/08</a:t>
                      </a:r>
                      <a:endParaRPr lang="pt-BR" sz="12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/>
                        <a:t>Quarta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/>
                        <a:t>14/08</a:t>
                      </a:r>
                      <a:endParaRPr lang="pt-BR" sz="12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/>
                        <a:t>Quinta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/>
                        <a:t>15/08</a:t>
                      </a:r>
                      <a:endParaRPr lang="pt-BR" sz="12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/>
                        <a:t>Sexta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/>
                        <a:t>16/08</a:t>
                      </a:r>
                      <a:endParaRPr lang="pt-BR" sz="1200" b="1" dirty="0"/>
                    </a:p>
                  </a:txBody>
                  <a:tcPr marL="99059" marR="99059" marT="45719" marB="457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4105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  <a:p>
                      <a:pPr algn="ctr"/>
                      <a:r>
                        <a:rPr lang="pt-BR" sz="1100" dirty="0"/>
                        <a:t>CAFÉ</a:t>
                      </a:r>
                      <a:r>
                        <a:rPr lang="pt-BR" sz="1100" baseline="0" dirty="0"/>
                        <a:t> DA MANHÃ</a:t>
                      </a:r>
                      <a:endParaRPr lang="pt-BR" sz="11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dirty="0">
                          <a:latin typeface="+mn-lt"/>
                        </a:rPr>
                        <a:t>BISCOITO DE POLVILHO </a:t>
                      </a:r>
                      <a:r>
                        <a:rPr lang="pt-BR" sz="800" b="0" baseline="0" dirty="0">
                          <a:latin typeface="+mn-lt"/>
                        </a:rPr>
                        <a:t> C/ LINHAÇA </a:t>
                      </a:r>
                      <a:r>
                        <a:rPr lang="pt-BR" sz="800" b="0" dirty="0">
                          <a:latin typeface="+mn-lt"/>
                        </a:rPr>
                        <a:t> +</a:t>
                      </a:r>
                      <a:r>
                        <a:rPr lang="pt-BR" sz="800" b="0" baseline="0" dirty="0">
                          <a:latin typeface="+mn-lt"/>
                        </a:rPr>
                        <a:t> </a:t>
                      </a:r>
                      <a:r>
                        <a:rPr lang="pt-BR" sz="800" b="0" dirty="0">
                          <a:latin typeface="+mn-lt"/>
                        </a:rPr>
                        <a:t>LEITE PURO OU C/ CACAU/ FRUTA + 01 FRUTA</a:t>
                      </a:r>
                      <a:r>
                        <a:rPr lang="pt-BR" sz="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pt-BR" sz="800" b="0" dirty="0">
                        <a:latin typeface="+mn-lt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PAOZINHO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DE CEBOLA C/ REQUEIJÃO </a:t>
                      </a: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+ LEITE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INTEGRAL C/ CACAU</a:t>
                      </a: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 + 01 FRUTA </a:t>
                      </a: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dirty="0">
                          <a:latin typeface="+mn-lt"/>
                        </a:rPr>
                        <a:t>BOLO</a:t>
                      </a:r>
                      <a:r>
                        <a:rPr lang="pt-BR" sz="800" b="0" baseline="0" dirty="0">
                          <a:latin typeface="+mn-lt"/>
                        </a:rPr>
                        <a:t> DE CHOCOLATE </a:t>
                      </a:r>
                      <a:r>
                        <a:rPr lang="pt-BR" sz="800" b="0" dirty="0">
                          <a:latin typeface="+mn-lt"/>
                        </a:rPr>
                        <a:t>C/ AMEIXA  PRETA + LEITE</a:t>
                      </a:r>
                      <a:r>
                        <a:rPr lang="pt-BR" sz="800" b="0" baseline="0" dirty="0">
                          <a:latin typeface="+mn-lt"/>
                        </a:rPr>
                        <a:t> INTEGRAL BATIDO C/ MAÇÃ E MAMÃO </a:t>
                      </a:r>
                      <a:r>
                        <a:rPr lang="pt-BR" sz="800" b="0" dirty="0">
                          <a:latin typeface="+mn-lt"/>
                        </a:rPr>
                        <a:t>+ 0 1 FRUTA  </a:t>
                      </a: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PAOZINHO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DE BATATA  C/ </a:t>
                      </a:r>
                      <a:r>
                        <a:rPr lang="pt-BR" sz="900" b="1" baseline="0" dirty="0">
                          <a:latin typeface="+mn-lt"/>
                          <a:ea typeface="Times New Roman"/>
                          <a:cs typeface="Times New Roman"/>
                        </a:rPr>
                        <a:t>QUEIJO MINAS </a:t>
                      </a: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+ LEITE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BATIDO C/  CACAU</a:t>
                      </a: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 + 0 1 FRUTA </a:t>
                      </a:r>
                      <a:endParaRPr lang="pt-BR" sz="800" b="0" baseline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PAO CASEIRO COM MANTEIGA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+ LEITE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BATIDO C/   BANANA E MAMÃO</a:t>
                      </a: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 + 0 1 FRUTA </a:t>
                      </a:r>
                      <a:endParaRPr lang="pt-BR" sz="800" b="0" baseline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9059" marR="99059" marT="45719" marB="457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5607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  <a:p>
                      <a:pPr algn="ctr"/>
                      <a:endParaRPr lang="pt-BR" sz="1100" dirty="0"/>
                    </a:p>
                    <a:p>
                      <a:pPr algn="ctr"/>
                      <a:endParaRPr lang="pt-BR" sz="1100" dirty="0"/>
                    </a:p>
                    <a:p>
                      <a:pPr algn="ctr"/>
                      <a:r>
                        <a:rPr lang="pt-BR" sz="1100" dirty="0"/>
                        <a:t>ALMOÇO</a:t>
                      </a:r>
                      <a:endParaRPr lang="pt-BR" sz="11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dirty="0"/>
                        <a:t>ARROZ</a:t>
                      </a:r>
                      <a:r>
                        <a:rPr lang="pt-BR" sz="800" baseline="0" dirty="0"/>
                        <a:t> BRANCO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700" baseline="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="0" baseline="0" dirty="0"/>
                        <a:t>STROGONOFF DE CARNE DE CARNE BOVINA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aseline="0" dirty="0"/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800" baseline="0" dirty="0"/>
                        <a:t>FAROFA DE  ABOBRINHA C/ ERVILHA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700" baseline="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="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SALADA DE SELETA DE LEGUMES</a:t>
                      </a:r>
                      <a:r>
                        <a:rPr lang="pt-BR" sz="900" b="0" baseline="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pt-BR" sz="700" b="0" baseline="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(</a:t>
                      </a:r>
                      <a:r>
                        <a:rPr lang="pt-BR" sz="700" b="0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BROCOLIS, COUVE FLOR, CENOURA, VAGEM E ERVILHA)</a:t>
                      </a:r>
                      <a:endParaRPr lang="pt-BR" sz="700" baseline="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800" b="0" baseline="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="1" baseline="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*FEIJÃO OPCIONAL</a:t>
                      </a:r>
                    </a:p>
                  </a:txBody>
                  <a:tcPr marL="96997" marR="969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ARROZ BRANCO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FEIJÃO 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COMUM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COXINHA DA ASA NO MOLHO C/ TOMATE, CENOURA, CEBOLA E CHEIRO VERDE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P0LENTA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SIMPLES</a:t>
                      </a:r>
                      <a:endParaRPr lang="pt-BR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aseline="0" dirty="0"/>
                        <a:t>SALADA DE  REPOLHO C/ TOMATE</a:t>
                      </a: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MACARRONADA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SIMPLES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endParaRPr lang="pt-BR" sz="900" b="0" baseline="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CARNE DE PANELA ACEBOLADA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endParaRPr lang="pt-BR" sz="900" b="0" baseline="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BETERRABA</a:t>
                      </a:r>
                      <a:r>
                        <a:rPr lang="pt-BR" sz="900" baseline="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 COZIDA</a:t>
                      </a:r>
                      <a:endParaRPr lang="pt-BR" sz="900" dirty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SALADA DE BROCOLIS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1282700" algn="l"/>
                        </a:tabLst>
                      </a:pPr>
                      <a:r>
                        <a:rPr lang="pt-BR" sz="800" b="1" baseline="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*ARROZ/ FEIJÃO OPCIONAL</a:t>
                      </a:r>
                      <a:endParaRPr lang="pt-BR" sz="8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ARROZ BRANCO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FEIJÃO 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COMUM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OMELETE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DE FORNO C/ LEGUMES (TOMATE,CEBOLA  E CHEIRO VERDE)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CENORA REFOGADA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SALADA DE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ALFACE </a:t>
                      </a:r>
                      <a:r>
                        <a:rPr lang="pt-BR" sz="900" b="0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endParaRPr lang="pt-BR" sz="800" b="1" baseline="0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ARROZ 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BRANCO</a:t>
                      </a:r>
                      <a:endParaRPr lang="pt-BR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FEIJÃO 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COMUM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CARNE SUINA EM CUBO</a:t>
                      </a:r>
                      <a:r>
                        <a:rPr lang="pt-BR" sz="900" b="1" baseline="0" dirty="0">
                          <a:latin typeface="+mn-lt"/>
                          <a:ea typeface="Times New Roman"/>
                          <a:cs typeface="Times New Roman"/>
                        </a:rPr>
                        <a:t>S 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ACEBOLADA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MANDIOCA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COZIDA </a:t>
                      </a:r>
                      <a:endParaRPr lang="pt-BR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SALADA DE</a:t>
                      </a:r>
                      <a:r>
                        <a:rPr lang="pt-BR" sz="900" b="0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 TOMATE C/ ACELGA</a:t>
                      </a:r>
                      <a:endParaRPr lang="pt-BR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0382" marR="7038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7958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  <a:p>
                      <a:pPr algn="ctr"/>
                      <a:r>
                        <a:rPr lang="pt-BR" sz="1100" dirty="0"/>
                        <a:t>LANCHE DA TARDE</a:t>
                      </a:r>
                      <a:endParaRPr lang="pt-BR" sz="11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dirty="0">
                          <a:latin typeface="+mn-lt"/>
                        </a:rPr>
                        <a:t>PÃO</a:t>
                      </a:r>
                      <a:r>
                        <a:rPr lang="pt-BR" sz="900" b="0" baseline="0" dirty="0">
                          <a:latin typeface="+mn-lt"/>
                        </a:rPr>
                        <a:t> DE QUEIJO  +  LEITE INTEGRAL C/ CACAU</a:t>
                      </a:r>
                      <a:r>
                        <a:rPr lang="pt-BR" sz="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pt-BR" sz="9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01 FRUTA</a:t>
                      </a:r>
                      <a:r>
                        <a:rPr lang="pt-BR" sz="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pt-BR" sz="900" b="0" dirty="0">
                        <a:latin typeface="+mn-lt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dirty="0">
                          <a:latin typeface="+mn-lt"/>
                        </a:rPr>
                        <a:t> </a:t>
                      </a: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BOLO SIMPLES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 C/ UVA PASSA +  LEITE BATIDO C/ POLPA DE MORANGO + 01 FRUTA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dirty="0">
                        <a:latin typeface="+mn-lt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baseline="0" dirty="0">
                          <a:latin typeface="+mn-lt"/>
                        </a:rPr>
                        <a:t>TORTA DE SARDINHA C/ CENOURA, TOMATE,  ERVILHA, MILHO VERDE + SUCO NATURAL DE LARANJA  C/ CENOURA + 01 FRUTA </a:t>
                      </a:r>
                      <a:endParaRPr lang="pt-BR" sz="900" b="0" dirty="0">
                        <a:latin typeface="+mn-lt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SALADA DE FRUTAS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(BANANA, MORANGO, MAÇÃ, MAMÃO</a:t>
                      </a:r>
                      <a:r>
                        <a:rPr lang="pt-BR" sz="9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 </a:t>
                      </a:r>
                      <a:r>
                        <a:rPr lang="pt-BR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LARANJA) </a:t>
                      </a:r>
                      <a:r>
                        <a:rPr lang="pt-BR" sz="9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AVEIA EM FLOCOS </a:t>
                      </a:r>
                      <a:r>
                        <a:rPr lang="pt-BR" sz="9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pt-BR" sz="900" b="0" dirty="0">
                        <a:latin typeface="+mn-lt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dirty="0">
                          <a:latin typeface="+mn-lt"/>
                        </a:rPr>
                        <a:t>PAOZINHO DE LEITE COM MOLHO DE </a:t>
                      </a:r>
                      <a:r>
                        <a:rPr lang="pt-BR" sz="900" b="1" dirty="0">
                          <a:latin typeface="+mn-lt"/>
                        </a:rPr>
                        <a:t>CARNE MOIDA </a:t>
                      </a:r>
                      <a:r>
                        <a:rPr lang="pt-BR" sz="900" b="0" dirty="0">
                          <a:latin typeface="+mn-lt"/>
                        </a:rPr>
                        <a:t>+</a:t>
                      </a:r>
                      <a:r>
                        <a:rPr lang="pt-BR" sz="900" b="0" baseline="0" dirty="0">
                          <a:latin typeface="+mn-lt"/>
                        </a:rPr>
                        <a:t> </a:t>
                      </a:r>
                      <a:r>
                        <a:rPr lang="pt-BR" sz="900" b="0" dirty="0">
                          <a:latin typeface="+mn-lt"/>
                        </a:rPr>
                        <a:t>SUCO</a:t>
                      </a:r>
                      <a:r>
                        <a:rPr lang="pt-BR" sz="900" b="0" baseline="0" dirty="0">
                          <a:latin typeface="+mn-lt"/>
                        </a:rPr>
                        <a:t>  NATURAL DE LARANJA </a:t>
                      </a:r>
                      <a:endParaRPr lang="pt-BR" sz="800" b="1" baseline="0" dirty="0">
                        <a:latin typeface="+mn-lt"/>
                      </a:endParaRPr>
                    </a:p>
                  </a:txBody>
                  <a:tcPr marL="99059" marR="99059" marT="45719" marB="4571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7125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  <a:p>
                      <a:pPr algn="ctr"/>
                      <a:endParaRPr lang="pt-BR" sz="1100" dirty="0"/>
                    </a:p>
                    <a:p>
                      <a:pPr algn="ctr"/>
                      <a:r>
                        <a:rPr lang="pt-BR" sz="1100" dirty="0"/>
                        <a:t>JANTAR</a:t>
                      </a:r>
                      <a:endParaRPr lang="pt-BR" sz="11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SOPA DE LEGUMES C/ </a:t>
                      </a:r>
                      <a:r>
                        <a:rPr lang="pt-BR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CARNE</a:t>
                      </a:r>
                      <a:r>
                        <a:rPr lang="pt-BR" sz="9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FRANGO</a:t>
                      </a:r>
                      <a:r>
                        <a:rPr lang="pt-BR" sz="9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pt-BR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CENOURA, BATATA DOCE, ABOBRINHA</a:t>
                      </a:r>
                      <a:r>
                        <a:rPr lang="pt-BR" sz="9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CHUCHU </a:t>
                      </a:r>
                      <a:r>
                        <a:rPr lang="pt-BR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ESPINAFRE</a:t>
                      </a:r>
                      <a:r>
                        <a:rPr lang="pt-BR" sz="9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</a:t>
                      </a:r>
                      <a:r>
                        <a:rPr lang="pt-BR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TOMATE</a:t>
                      </a:r>
                      <a:endParaRPr lang="pt-BR" sz="9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SOPA DE MANDIOCA EM CUBINHOS C/ </a:t>
                      </a:r>
                      <a:r>
                        <a:rPr lang="pt-BR" sz="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CARNE</a:t>
                      </a:r>
                      <a:r>
                        <a:rPr lang="pt-BR" sz="9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SUINA </a:t>
                      </a:r>
                      <a:r>
                        <a:rPr lang="pt-BR" sz="9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TOMATE, COUVE E CHEIRO VERDE</a:t>
                      </a:r>
                      <a:endParaRPr lang="pt-BR" sz="9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SOPA DE FEIJÃO C/ MACARRÃO,  </a:t>
                      </a:r>
                      <a:r>
                        <a:rPr lang="pt-BR" sz="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CARNE BOVINA</a:t>
                      </a:r>
                      <a:r>
                        <a:rPr lang="pt-BR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pt-BR" sz="9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CENOURA, CHUCHU, ABOBRINHA   E CEBOLINHA </a:t>
                      </a: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SOPA DE FUBA COM</a:t>
                      </a:r>
                      <a:r>
                        <a:rPr lang="pt-BR" sz="9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9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CARNE BOVINA MOIDA</a:t>
                      </a:r>
                      <a:r>
                        <a:rPr lang="pt-BR" sz="9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COUVE PICADINHA, TOMATE E CHEIRO VERDE</a:t>
                      </a: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CANJA DE ARROZ C/ </a:t>
                      </a:r>
                      <a:r>
                        <a:rPr lang="pt-BR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CARNE DE FRANGO</a:t>
                      </a:r>
                      <a:r>
                        <a:rPr lang="pt-BR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EM CUBINHOS, TOMATE, ABOBRINHA, BATATA, CENOURA </a:t>
                      </a:r>
                      <a:endParaRPr lang="pt-BR" sz="9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 dirty="0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 dirty="0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 dirty="0"/>
          </a:p>
        </p:txBody>
      </p:sp>
      <p:sp>
        <p:nvSpPr>
          <p:cNvPr id="24" name="Retângulo 23"/>
          <p:cNvSpPr/>
          <p:nvPr/>
        </p:nvSpPr>
        <p:spPr>
          <a:xfrm>
            <a:off x="5595947" y="214294"/>
            <a:ext cx="2470902" cy="1359886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800" b="1" dirty="0">
                <a:solidFill>
                  <a:srgbClr val="011327"/>
                </a:solidFill>
              </a:rPr>
              <a:t>MÊS DE AGOSTO 2024</a:t>
            </a:r>
          </a:p>
          <a:p>
            <a:pPr algn="ctr"/>
            <a:r>
              <a:rPr lang="pt-BR" sz="2700" b="1" dirty="0">
                <a:solidFill>
                  <a:srgbClr val="011327"/>
                </a:solidFill>
              </a:rPr>
              <a:t> </a:t>
            </a:r>
            <a:endParaRPr lang="pt-BR" sz="32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154629" y="6450937"/>
            <a:ext cx="7500990" cy="236501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000" b="1" dirty="0">
                <a:latin typeface="+mj-lt"/>
              </a:rPr>
              <a:t>NUTRICIONISTA : EDUARDO PIMENTEL NICOLOSI  - CRN3:11161</a:t>
            </a:r>
            <a:endParaRPr lang="pt-BR" sz="1000" dirty="0">
              <a:latin typeface="+mj-lt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666852" y="714356"/>
            <a:ext cx="1700239" cy="329097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000" b="1" dirty="0">
                <a:latin typeface="+mj-lt"/>
              </a:rPr>
              <a:t>ZONA URBANA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1595415" y="1000110"/>
            <a:ext cx="1771676" cy="296459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00" b="1" dirty="0">
                <a:latin typeface="+mj-lt"/>
              </a:rPr>
              <a:t>FAIXA ETÁRIA 1 a 3 anos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609693" y="555873"/>
            <a:ext cx="3629066" cy="309580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050" b="1" dirty="0">
                <a:latin typeface="+mj-lt"/>
              </a:rPr>
              <a:t>CARDÁPIO: CRECHE 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3452802" y="980592"/>
            <a:ext cx="1700239" cy="519597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100" b="1" dirty="0">
                <a:latin typeface="+mj-lt"/>
              </a:rPr>
              <a:t>PERIODO INTEGRAL</a:t>
            </a:r>
          </a:p>
          <a:p>
            <a:pPr algn="just"/>
            <a:endParaRPr lang="pt-BR" sz="1000" b="1" dirty="0">
              <a:latin typeface="+mj-lt"/>
            </a:endParaRPr>
          </a:p>
        </p:txBody>
      </p:sp>
      <p:pic>
        <p:nvPicPr>
          <p:cNvPr id="17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309662" y="6135412"/>
            <a:ext cx="1016774" cy="722588"/>
          </a:xfrm>
          <a:prstGeom prst="rect">
            <a:avLst/>
          </a:prstGeom>
          <a:noFill/>
        </p:spPr>
      </p:pic>
      <p:sp>
        <p:nvSpPr>
          <p:cNvPr id="20" name="Retângulo 19"/>
          <p:cNvSpPr/>
          <p:nvPr/>
        </p:nvSpPr>
        <p:spPr>
          <a:xfrm>
            <a:off x="6810388" y="6286520"/>
            <a:ext cx="285752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582863"/>
              </p:ext>
            </p:extLst>
          </p:nvPr>
        </p:nvGraphicFramePr>
        <p:xfrm>
          <a:off x="8409384" y="48607"/>
          <a:ext cx="1143031" cy="1094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9384" y="48607"/>
                        <a:ext cx="1143031" cy="10943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2122</TotalTime>
  <Words>448</Words>
  <Application>Microsoft Office PowerPoint</Application>
  <PresentationFormat>Papel A4 (210 x 297 mm)</PresentationFormat>
  <Paragraphs>83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322</cp:revision>
  <cp:lastPrinted>2023-05-16T19:00:20Z</cp:lastPrinted>
  <dcterms:created xsi:type="dcterms:W3CDTF">2021-09-24T14:09:26Z</dcterms:created>
  <dcterms:modified xsi:type="dcterms:W3CDTF">2024-08-08T12:37:53Z</dcterms:modified>
</cp:coreProperties>
</file>