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-13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7C602-2DB7-487B-9781-725C009E3C1F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450BC-B538-48C7-B41F-30054E0FA9C6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9005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1" dirty="0">
                <a:solidFill>
                  <a:schemeClr val="bg1"/>
                </a:solidFill>
              </a:rPr>
              <a:t>OBS. CARDÁPIO SUJEITO A ALTERAÇÃO</a:t>
            </a:r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42582-BB68-4BDB-9A7E-55DFB20598D6}" type="datetimeFigureOut">
              <a:rPr lang="pt-BR" smtClean="0"/>
              <a:pPr/>
              <a:t>13/11/2024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D8-8E83-481C-AC59-0E55B01F045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309662" y="107974"/>
            <a:ext cx="5545838" cy="713555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000" b="1" dirty="0">
                <a:latin typeface="+mj-lt"/>
              </a:rPr>
              <a:t>PROGRAMA NACIONAL DE ALIMENTAÇÃO ESCOLAR – PNAE</a:t>
            </a:r>
            <a:endParaRPr lang="pt-BR" sz="1000" dirty="0">
              <a:latin typeface="+mj-lt"/>
            </a:endParaRPr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45" y="142852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18783"/>
              </p:ext>
            </p:extLst>
          </p:nvPr>
        </p:nvGraphicFramePr>
        <p:xfrm>
          <a:off x="154629" y="1244853"/>
          <a:ext cx="9579667" cy="51599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0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0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9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53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6211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Segunda</a:t>
                      </a:r>
                    </a:p>
                    <a:p>
                      <a:pPr algn="ctr"/>
                      <a:r>
                        <a:rPr lang="pt-BR" sz="1100" dirty="0"/>
                        <a:t>18/11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Terça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/>
                        <a:t>19/11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Quarta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/>
                        <a:t>20/11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Quinta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/>
                        <a:t>21/11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/>
                        <a:t>Sexta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dirty="0"/>
                        <a:t>22/11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2128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CAFÉ</a:t>
                      </a:r>
                      <a:r>
                        <a:rPr lang="pt-BR" sz="1100" baseline="0" dirty="0"/>
                        <a:t> DA MANHÃ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/>
                        <a:t>FLOCOS  DE CEREAIS S/ AÇUCAR C/ BANANA E MAÇÃ EM CUBINHOS + LEITE INTEGRAL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 CASEIRO COM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MANTEIGA 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 INTEGRAL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BATIDO C/  CACAU + 01 FRUTA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FERIADO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 CASEIRO COM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GELEIA SABOR FRUTAS VERMELHAS SEM ADIÇÃO DE AÇUCAR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INTEGRAL COM CACAU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BOLO</a:t>
                      </a:r>
                      <a:r>
                        <a:rPr lang="pt-BR" sz="900" b="0" baseline="0" dirty="0">
                          <a:latin typeface="+mn-lt"/>
                        </a:rPr>
                        <a:t> DE CACAU </a:t>
                      </a:r>
                      <a:r>
                        <a:rPr lang="pt-BR" sz="900" b="0" dirty="0">
                          <a:latin typeface="+mn-lt"/>
                        </a:rPr>
                        <a:t>C/ AMEIXA  PRETA + LEITE</a:t>
                      </a:r>
                      <a:r>
                        <a:rPr lang="pt-BR" sz="900" b="0" baseline="0" dirty="0">
                          <a:latin typeface="+mn-lt"/>
                        </a:rPr>
                        <a:t> INTEGRAL BATIDO C/ MAÇÃ E MAMÃO 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154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ALMOÇO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dirty="0"/>
                        <a:t>ARROZ</a:t>
                      </a:r>
                      <a:r>
                        <a:rPr lang="pt-BR" sz="900" baseline="0" dirty="0"/>
                        <a:t> BRANCO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800" baseline="0" dirty="0"/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="0" baseline="0" dirty="0"/>
                        <a:t>STROGONOFF DE CARNE DE CARNE BOVINA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600" baseline="0" dirty="0"/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900" baseline="0" dirty="0"/>
                        <a:t>FAROFA DE  ABOBRINHA C/ ERVILHA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600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SALADA DE SELETA DE LEGUMES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8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(</a:t>
                      </a:r>
                      <a:r>
                        <a:rPr lang="pt-BR" sz="800" b="0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BROCOLIS, COUVE FLOR, CENOURA E ERVILHA)</a:t>
                      </a:r>
                      <a:endParaRPr lang="pt-BR" sz="800" baseline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8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8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*FEIJÃO OPCIONAL</a:t>
                      </a:r>
                    </a:p>
                  </a:txBody>
                  <a:tcPr marL="96997" marR="9699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COMUM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FILE DE FRANGO EM CUBOS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900" b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C/  </a:t>
                      </a:r>
                      <a:r>
                        <a:rPr lang="pt-BR" sz="900" b="1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LEGUMES</a:t>
                      </a:r>
                      <a:r>
                        <a:rPr lang="pt-BR" sz="900" b="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pt-BR" sz="900" b="1" baseline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(CENOURA, BATATA, TOMATE, ERVILHA, BROCOLIS)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CREME DE MILHO VERDE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SALADA DE REPOLHO C/ CHEIRO VERDE</a:t>
                      </a:r>
                      <a:endParaRPr lang="pt-BR" sz="900" b="0" baseline="0" dirty="0">
                        <a:effectLst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FERIADO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0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ARROZ BRANCO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FEIJÃO 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COMUM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OMELETE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FORNO C/ LEGUMES (TOMATE,CEBOLA  E CHEIRO VERDE)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CENOURA REFOGADA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SALADA DE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BETERRABA C/ CEBOLA</a:t>
                      </a:r>
                      <a:endParaRPr lang="pt-BR" sz="800" b="1" baseline="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1" dirty="0">
                          <a:latin typeface="+mn-lt"/>
                          <a:ea typeface="Times New Roman"/>
                          <a:cs typeface="Times New Roman"/>
                        </a:rPr>
                        <a:t>MACARRONADA</a:t>
                      </a:r>
                      <a:r>
                        <a:rPr lang="pt-BR" sz="900" b="1" baseline="0" dirty="0">
                          <a:latin typeface="+mn-lt"/>
                          <a:ea typeface="Times New Roman"/>
                          <a:cs typeface="Times New Roman"/>
                        </a:rPr>
                        <a:t> SIMPLES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CARNE DE PANELA ACEBOLADA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REPOLHO</a:t>
                      </a:r>
                      <a:r>
                        <a:rPr lang="pt-BR" sz="900" baseline="0" dirty="0">
                          <a:effectLst/>
                          <a:latin typeface="+mn-lt"/>
                          <a:ea typeface="Times New Roman"/>
                          <a:cs typeface="Calibri"/>
                        </a:rPr>
                        <a:t> REFOGADO</a:t>
                      </a:r>
                      <a:endParaRPr lang="pt-BR" sz="900" dirty="0">
                        <a:effectLst/>
                        <a:latin typeface="+mn-lt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SALADA DE  TOMATE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1282700" algn="l"/>
                        </a:tabLst>
                      </a:pPr>
                      <a:r>
                        <a:rPr lang="pt-BR" sz="900" b="1" baseline="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*ARROZ/ FEIJÃO OPCIONAL</a:t>
                      </a:r>
                      <a:endParaRPr lang="pt-BR" sz="900" b="1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9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70382" marR="703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LANCHE DA TARDE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 CASEIRO COM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GELEIA SABOR MORANGO SEM ADIÇÃO DE AÇUCAR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INTEGRAL C/ CACAU</a:t>
                      </a:r>
                      <a:endParaRPr lang="pt-BR" sz="8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</a:rPr>
                        <a:t>CUSCUZ DE FRANGO C/</a:t>
                      </a:r>
                      <a:r>
                        <a:rPr lang="pt-BR" sz="900" b="0" baseline="0" dirty="0">
                          <a:latin typeface="+mn-lt"/>
                        </a:rPr>
                        <a:t> (TOMATE, ERVILHAS, CENOURA, MILHO VERDE, AZEITONA  E CHEIRO VERDE)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latin typeface="+mn-lt"/>
                        </a:rPr>
                        <a:t>+ SUCO NATURAL DE MANGA</a:t>
                      </a:r>
                      <a:endParaRPr lang="pt-BR" sz="9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FERIADO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baseline="0" dirty="0">
                          <a:latin typeface="+mn-lt"/>
                        </a:rPr>
                        <a:t>MINGAU DE AVEIA C/ TAMARA MAÇÃ, CHOCOLATE E LEITE INTEGRAL + 01 FRUTA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* PARA ALERGICOS UTILIZAR ÁGUA</a:t>
                      </a:r>
                      <a:r>
                        <a:rPr lang="pt-BR" sz="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PAOZINHO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DE CENOURA   C/ MUSSARELA 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+ LEITE INTEGRAL</a:t>
                      </a:r>
                      <a:r>
                        <a:rPr lang="pt-BR" sz="900" b="0" baseline="0" dirty="0">
                          <a:latin typeface="+mn-lt"/>
                          <a:ea typeface="Times New Roman"/>
                          <a:cs typeface="Times New Roman"/>
                        </a:rPr>
                        <a:t> BATIDO C/  CACAU</a:t>
                      </a:r>
                      <a:r>
                        <a:rPr lang="pt-BR" sz="900" b="0" dirty="0">
                          <a:latin typeface="+mn-lt"/>
                          <a:ea typeface="Times New Roman"/>
                          <a:cs typeface="Times New Roman"/>
                        </a:rPr>
                        <a:t>  + 01 FRUTA</a:t>
                      </a:r>
                      <a:endParaRPr lang="pt-BR" sz="900" b="0" baseline="0" dirty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1" baseline="0" dirty="0">
                        <a:latin typeface="+mn-lt"/>
                      </a:endParaRPr>
                    </a:p>
                  </a:txBody>
                  <a:tcPr marL="99059" marR="99059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2306">
                <a:tc>
                  <a:txBody>
                    <a:bodyPr/>
                    <a:lstStyle/>
                    <a:p>
                      <a:pPr algn="ctr"/>
                      <a:endParaRPr lang="pt-BR" sz="1100" dirty="0"/>
                    </a:p>
                    <a:p>
                      <a:pPr algn="ctr"/>
                      <a:endParaRPr lang="pt-BR" sz="1100" dirty="0"/>
                    </a:p>
                    <a:p>
                      <a:pPr algn="ctr"/>
                      <a:r>
                        <a:rPr lang="pt-BR" sz="1100" dirty="0"/>
                        <a:t>JANTAR</a:t>
                      </a:r>
                      <a:endParaRPr lang="pt-BR" sz="11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SOPA DE LEGUMES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CARNE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FRANGO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MACARRÃO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CENOURA, BATATA DOCE, ABOBRINHA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ESPINAFRE</a:t>
                      </a:r>
                      <a:r>
                        <a:rPr lang="pt-BR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pt-BR" sz="9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TOMATE</a:t>
                      </a:r>
                      <a:endParaRPr lang="pt-BR" sz="9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FEIJÃO C/ MACARRÃO, 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 BOVINA</a:t>
                      </a: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CENOURA, CHUCHU, ABOBRINHA   E CEBOLINHA 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dirty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0" dirty="0">
                          <a:latin typeface="+mn-lt"/>
                        </a:rPr>
                        <a:t>FERIADO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82700" algn="l"/>
                        </a:tabLst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FUBA COM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 BOVINA MOIDA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COUVE PICADINHA, TOMATE E CHEIRO VERDE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SOPA DE MANDIOCA EM CUBINHOS C/ </a:t>
                      </a:r>
                      <a:r>
                        <a:rPr lang="pt-BR" sz="9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CARNE</a:t>
                      </a:r>
                      <a:r>
                        <a:rPr lang="pt-BR" sz="9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SUINA </a:t>
                      </a:r>
                      <a:r>
                        <a:rPr lang="pt-BR" sz="9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TOMATE, COUVE E CHEIRO VERDE</a:t>
                      </a: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5457056" y="214294"/>
            <a:ext cx="2609793" cy="1129053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400" b="1" dirty="0">
                <a:solidFill>
                  <a:srgbClr val="011327"/>
                </a:solidFill>
              </a:rPr>
              <a:t>MÊS DE NOVEMBRO 2024</a:t>
            </a:r>
          </a:p>
          <a:p>
            <a:pPr algn="ctr"/>
            <a:r>
              <a:rPr lang="pt-BR" sz="2000" b="1" dirty="0">
                <a:solidFill>
                  <a:srgbClr val="011327"/>
                </a:solidFill>
              </a:rPr>
              <a:t> </a:t>
            </a:r>
            <a:endParaRPr lang="pt-BR" sz="20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154629" y="6427854"/>
            <a:ext cx="7500990" cy="236501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000" b="1" dirty="0">
                <a:latin typeface="+mj-lt"/>
              </a:rPr>
              <a:t>NUTRICIONISTA : EDUARDO PIMENTEL NICOLOSI  - CRN3:11161</a:t>
            </a:r>
            <a:endParaRPr lang="pt-BR" sz="1000" dirty="0">
              <a:latin typeface="+mj-lt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66852" y="714356"/>
            <a:ext cx="1700239" cy="3290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00" b="1" dirty="0">
                <a:latin typeface="+mj-lt"/>
              </a:rPr>
              <a:t>ZONA URBANA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1424608" y="980592"/>
            <a:ext cx="1942483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FAIXA ETÁRIA 1 a 3 anos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609693" y="555873"/>
            <a:ext cx="3629066" cy="309580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050" b="1" dirty="0">
                <a:latin typeface="+mj-lt"/>
              </a:rPr>
              <a:t>CARDÁPIO: CRECHE 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452802" y="821530"/>
            <a:ext cx="1785957" cy="519597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PERIODO INTEGRAL</a:t>
            </a:r>
          </a:p>
          <a:p>
            <a:pPr algn="just"/>
            <a:endParaRPr lang="pt-BR" sz="1000" b="1" dirty="0">
              <a:latin typeface="+mj-lt"/>
            </a:endParaRPr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311225" y="6089643"/>
            <a:ext cx="1205746" cy="722588"/>
          </a:xfrm>
          <a:prstGeom prst="rect">
            <a:avLst/>
          </a:prstGeom>
          <a:noFill/>
        </p:spPr>
      </p:pic>
      <p:sp>
        <p:nvSpPr>
          <p:cNvPr id="20" name="Retângulo 19"/>
          <p:cNvSpPr/>
          <p:nvPr/>
        </p:nvSpPr>
        <p:spPr>
          <a:xfrm>
            <a:off x="6810388" y="6286520"/>
            <a:ext cx="285752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OBS. CARDÁPIO </a:t>
            </a:r>
            <a:r>
              <a:rPr lang="pt-BR" sz="1300" b="1" dirty="0"/>
              <a:t>SUJEITO A ALTERAÇÃO</a:t>
            </a:r>
            <a:endParaRPr lang="pt-BR" sz="13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582863"/>
              </p:ext>
            </p:extLst>
          </p:nvPr>
        </p:nvGraphicFramePr>
        <p:xfrm>
          <a:off x="8409384" y="48607"/>
          <a:ext cx="1143031" cy="109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9384" y="48607"/>
                        <a:ext cx="1143031" cy="109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</TotalTime>
  <Words>393</Words>
  <Application>Microsoft Office PowerPoint</Application>
  <PresentationFormat>Papel A4 (210 x 297 mm)</PresentationFormat>
  <Paragraphs>90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342</cp:revision>
  <cp:lastPrinted>2023-05-16T19:00:20Z</cp:lastPrinted>
  <dcterms:created xsi:type="dcterms:W3CDTF">2021-09-24T14:09:26Z</dcterms:created>
  <dcterms:modified xsi:type="dcterms:W3CDTF">2024-11-13T13:53:17Z</dcterms:modified>
</cp:coreProperties>
</file>